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21"/>
          </p:nvPr>
        </p:nvSpPr>
        <p:spPr>
          <a:xfrm>
            <a:off x="11814854" y="3230211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half" idx="21"/>
          </p:nvPr>
        </p:nvSpPr>
        <p:spPr>
          <a:xfrm>
            <a:off x="12407900" y="57150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ea Nemeth…"/>
          <p:cNvSpPr txBox="1"/>
          <p:nvPr>
            <p:ph type="ctrTitle"/>
          </p:nvPr>
        </p:nvSpPr>
        <p:spPr>
          <a:xfrm>
            <a:off x="19485391" y="10768452"/>
            <a:ext cx="4713904" cy="2077062"/>
          </a:xfrm>
          <a:prstGeom prst="rect">
            <a:avLst/>
          </a:prstGeom>
        </p:spPr>
        <p:txBody>
          <a:bodyPr/>
          <a:lstStyle/>
          <a:p>
            <a:pPr defTabSz="759459">
              <a:defRPr cap="none" sz="4600"/>
            </a:pPr>
            <a:r>
              <a:t>Bea Nemeth </a:t>
            </a:r>
          </a:p>
          <a:p>
            <a:pPr defTabSz="759459">
              <a:defRPr cap="none" sz="4600"/>
            </a:pPr>
            <a:r>
              <a:t>3rd December 2021</a:t>
            </a:r>
          </a:p>
        </p:txBody>
      </p:sp>
      <p:sp>
        <p:nvSpPr>
          <p:cNvPr id="120" name="Countdown to midnight on New Years Eve"/>
          <p:cNvSpPr txBox="1"/>
          <p:nvPr>
            <p:ph type="subTitle" sz="quarter" idx="1"/>
          </p:nvPr>
        </p:nvSpPr>
        <p:spPr>
          <a:xfrm>
            <a:off x="673100" y="10630307"/>
            <a:ext cx="19654542" cy="1190357"/>
          </a:xfrm>
          <a:prstGeom prst="rect">
            <a:avLst/>
          </a:prstGeom>
        </p:spPr>
        <p:txBody>
          <a:bodyPr/>
          <a:lstStyle>
            <a:lvl1pPr>
              <a:defRPr b="1" sz="58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Countdown to midnight on New Years Eve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5113" y="510785"/>
            <a:ext cx="14710514" cy="98070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he Tas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cap="none" sz="7500"/>
            </a:lvl1pPr>
          </a:lstStyle>
          <a:p>
            <a:pPr/>
            <a:r>
              <a:t>The Task</a:t>
            </a:r>
          </a:p>
        </p:txBody>
      </p:sp>
      <p:sp>
        <p:nvSpPr>
          <p:cNvPr id="124" name="Caption"/>
          <p:cNvSpPr/>
          <p:nvPr>
            <p:ph type="body" sz="quarter" idx="16"/>
          </p:nvPr>
        </p:nvSpPr>
        <p:spPr>
          <a:xfrm>
            <a:off x="673100" y="3886200"/>
            <a:ext cx="23050500" cy="533400"/>
          </a:xfrm>
          <a:prstGeom prst="roundRect">
            <a:avLst>
              <a:gd name="adj" fmla="val 0"/>
            </a:avLst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SzTx/>
              <a:buNone/>
              <a:defRPr sz="3000"/>
            </a:lvl1pPr>
          </a:lstStyle>
          <a:p>
            <a:pPr/>
            <a:r>
              <a:t>Caption</a:t>
            </a:r>
          </a:p>
        </p:txBody>
      </p:sp>
      <p:sp>
        <p:nvSpPr>
          <p:cNvPr id="125" name="letcurrentHours: number=23;…"/>
          <p:cNvSpPr txBox="1"/>
          <p:nvPr/>
        </p:nvSpPr>
        <p:spPr>
          <a:xfrm>
            <a:off x="677624" y="3658969"/>
            <a:ext cx="12145833" cy="695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just" defTabSz="457200">
              <a:lnSpc>
                <a:spcPts val="8000"/>
              </a:lnSpc>
              <a:defRPr>
                <a:solidFill>
                  <a:srgbClr val="24292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letcurrentHours: number=23;</a:t>
            </a:r>
          </a:p>
          <a:p>
            <a:pPr algn="just" defTabSz="457200">
              <a:lnSpc>
                <a:spcPts val="8000"/>
              </a:lnSpc>
              <a:defRPr>
                <a:solidFill>
                  <a:srgbClr val="24292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letcurrentMinutes: number=43;</a:t>
            </a:r>
          </a:p>
          <a:p>
            <a:pPr algn="just" defTabSz="457200">
              <a:lnSpc>
                <a:spcPts val="8000"/>
              </a:lnSpc>
              <a:defRPr>
                <a:solidFill>
                  <a:srgbClr val="24292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letcurrentSeconds: number=45;</a:t>
            </a:r>
          </a:p>
          <a:p>
            <a:pPr algn="just" defTabSz="457200">
              <a:lnSpc>
                <a:spcPts val="8000"/>
              </a:lnSpc>
              <a:defRPr>
                <a:solidFill>
                  <a:srgbClr val="24292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 </a:t>
            </a:r>
          </a:p>
          <a:p>
            <a:pPr algn="just" defTabSz="457200">
              <a:lnSpc>
                <a:spcPts val="8000"/>
              </a:lnSpc>
              <a:defRPr>
                <a:solidFill>
                  <a:srgbClr val="24292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// Write a program that prints the remaining seconds from a</a:t>
            </a:r>
          </a:p>
          <a:p>
            <a:pPr algn="just" defTabSz="457200">
              <a:lnSpc>
                <a:spcPts val="8000"/>
              </a:lnSpc>
              <a:defRPr>
                <a:solidFill>
                  <a:srgbClr val="24292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// day if the current time is represented by these variables</a:t>
            </a:r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33932" y="7096692"/>
            <a:ext cx="10425424" cy="58678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How to start???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 cap="none" sz="7900">
                <a:latin typeface="Gill Sans"/>
                <a:ea typeface="Gill Sans"/>
                <a:cs typeface="Gill Sans"/>
                <a:sym typeface="Gill Sans"/>
              </a:defRPr>
            </a:pPr>
            <a:r>
              <a:t>How to start?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>
                <a:latin typeface="Menlo Regular"/>
                <a:ea typeface="Menlo Regular"/>
                <a:cs typeface="Menlo Regular"/>
                <a:sym typeface="Menlo Regular"/>
              </a:rPr>
              <a:t>?</a:t>
            </a:r>
            <a:r>
              <a:rPr b="0">
                <a:latin typeface="Noteworthy Bold"/>
                <a:ea typeface="Noteworthy Bold"/>
                <a:cs typeface="Noteworthy Bold"/>
                <a:sym typeface="Noteworthy Bold"/>
              </a:rPr>
              <a:t>?</a:t>
            </a:r>
          </a:p>
        </p:txBody>
      </p:sp>
      <p:sp>
        <p:nvSpPr>
          <p:cNvPr id="129" name="Let’s calculate the total seconds per day and the seconds since last midnight!"/>
          <p:cNvSpPr txBox="1"/>
          <p:nvPr>
            <p:ph type="body" sz="quarter" idx="1"/>
          </p:nvPr>
        </p:nvSpPr>
        <p:spPr>
          <a:xfrm>
            <a:off x="582200" y="4824000"/>
            <a:ext cx="14310365" cy="1693205"/>
          </a:xfrm>
          <a:prstGeom prst="rect">
            <a:avLst/>
          </a:prstGeom>
        </p:spPr>
        <p:txBody>
          <a:bodyPr/>
          <a:lstStyle>
            <a:lvl1pPr marL="598487" indent="-598487">
              <a:buClr>
                <a:srgbClr val="535353"/>
              </a:buClr>
            </a:lvl1pPr>
          </a:lstStyle>
          <a:p>
            <a:pPr/>
            <a:r>
              <a:t>Let’s calculate the total seconds per day and the seconds since last midnight! </a:t>
            </a:r>
          </a:p>
        </p:txBody>
      </p:sp>
      <p:pic>
        <p:nvPicPr>
          <p:cNvPr id="13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488" y="12408473"/>
            <a:ext cx="13123168" cy="949058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Result in the Terminal:"/>
          <p:cNvSpPr txBox="1"/>
          <p:nvPr/>
        </p:nvSpPr>
        <p:spPr>
          <a:xfrm>
            <a:off x="669783" y="11177273"/>
            <a:ext cx="66606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575468" indent="-575468">
              <a:buClr>
                <a:srgbClr val="535353"/>
              </a:buClr>
              <a:buSzPct val="82000"/>
              <a:buChar char="•"/>
            </a:lvl1pPr>
          </a:lstStyle>
          <a:p>
            <a:pPr/>
            <a:r>
              <a:t>Result in the Terminal:</a:t>
            </a:r>
          </a:p>
        </p:txBody>
      </p:sp>
      <p:pic>
        <p:nvPicPr>
          <p:cNvPr id="13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2381" y="6971149"/>
            <a:ext cx="16737615" cy="40127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258430" y="1053489"/>
            <a:ext cx="6282890" cy="40127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Last Ste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cap="none" sz="79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Last Step</a:t>
            </a:r>
          </a:p>
        </p:txBody>
      </p:sp>
      <p:sp>
        <p:nvSpPr>
          <p:cNvPr id="136" name="Decrease the total amount of seconds in the day by the seconds past since last midnight"/>
          <p:cNvSpPr txBox="1"/>
          <p:nvPr>
            <p:ph type="body" sz="half" idx="1"/>
          </p:nvPr>
        </p:nvSpPr>
        <p:spPr>
          <a:xfrm>
            <a:off x="673100" y="3835400"/>
            <a:ext cx="23050500" cy="4513925"/>
          </a:xfrm>
          <a:prstGeom prst="rect">
            <a:avLst/>
          </a:prstGeom>
        </p:spPr>
        <p:txBody>
          <a:bodyPr/>
          <a:lstStyle/>
          <a:p>
            <a:pPr/>
            <a:r>
              <a:t>Decrease the total amount of seconds in the day by the seconds past since last midnight</a:t>
            </a:r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794034" y="8283146"/>
            <a:ext cx="20179476" cy="64552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Result in the Terminal:"/>
          <p:cNvSpPr txBox="1"/>
          <p:nvPr/>
        </p:nvSpPr>
        <p:spPr>
          <a:xfrm>
            <a:off x="671017" y="9596460"/>
            <a:ext cx="7639051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575468" indent="-575468">
              <a:buClr>
                <a:srgbClr val="535353"/>
              </a:buClr>
              <a:buSzPct val="82000"/>
              <a:buChar char="•"/>
              <a:defRPr sz="6400"/>
            </a:lvl1pPr>
          </a:lstStyle>
          <a:p>
            <a:pPr/>
            <a:r>
              <a:t>Result in the Terminal:</a:t>
            </a:r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07224" y="11280058"/>
            <a:ext cx="10387476" cy="7771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he whole program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cap="none" sz="79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The whole program:</a:t>
            </a:r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324" b="0"/>
          <a:stretch>
            <a:fillRect/>
          </a:stretch>
        </p:blipFill>
        <p:spPr>
          <a:xfrm>
            <a:off x="3096741" y="3516008"/>
            <a:ext cx="18132191" cy="5623124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The result in the Terminal:"/>
          <p:cNvSpPr txBox="1"/>
          <p:nvPr/>
        </p:nvSpPr>
        <p:spPr>
          <a:xfrm>
            <a:off x="8889552" y="9502136"/>
            <a:ext cx="6546777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The result in the Terminal:</a:t>
            </a:r>
          </a:p>
        </p:txBody>
      </p:sp>
      <p:pic>
        <p:nvPicPr>
          <p:cNvPr id="14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03059" y="10867719"/>
            <a:ext cx="12990582" cy="1432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hange the time to 23:59:50      :)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Change the time to 23:59:50      :)</a:t>
            </a:r>
          </a:p>
        </p:txBody>
      </p:sp>
      <p:sp>
        <p:nvSpPr>
          <p:cNvPr id="147" name="How to check if the result is correct?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to check if the result is correct?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hank you very much for your kind attention!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 very much for your kind attention!</a:t>
            </a:r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0" b="7614"/>
          <a:stretch>
            <a:fillRect/>
          </a:stretch>
        </p:blipFill>
        <p:spPr>
          <a:xfrm>
            <a:off x="10090526" y="7086208"/>
            <a:ext cx="3935742" cy="56099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